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1"/>
  </p:notesMasterIdLst>
  <p:sldIdLst>
    <p:sldId id="256" r:id="rId2"/>
    <p:sldId id="257" r:id="rId3"/>
    <p:sldId id="264" r:id="rId4"/>
    <p:sldId id="258" r:id="rId5"/>
    <p:sldId id="259" r:id="rId6"/>
    <p:sldId id="265" r:id="rId7"/>
    <p:sldId id="260" r:id="rId8"/>
    <p:sldId id="261" r:id="rId9"/>
    <p:sldId id="262"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86727" autoAdjust="0"/>
  </p:normalViewPr>
  <p:slideViewPr>
    <p:cSldViewPr snapToGrid="0">
      <p:cViewPr varScale="1">
        <p:scale>
          <a:sx n="64" d="100"/>
          <a:sy n="64" d="100"/>
        </p:scale>
        <p:origin x="978" y="60"/>
      </p:cViewPr>
      <p:guideLst/>
    </p:cSldViewPr>
  </p:slideViewPr>
  <p:notesTextViewPr>
    <p:cViewPr>
      <p:scale>
        <a:sx n="1" d="1"/>
        <a:sy n="1" d="1"/>
      </p:scale>
      <p:origin x="0" y="-168"/>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3AACD71-1F89-4978-9090-41B18EE71537}" type="datetimeFigureOut">
              <a:rPr lang="en-US" smtClean="0"/>
              <a:t>3/26/2021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293E222-939E-46E3-B252-93D7BA8B61DE}" type="slidenum">
              <a:rPr lang="en-US" smtClean="0"/>
              <a:t>‹#›</a:t>
            </a:fld>
            <a:endParaRPr lang="en-US"/>
          </a:p>
        </p:txBody>
      </p:sp>
    </p:spTree>
    <p:extLst>
      <p:ext uri="{BB962C8B-B14F-4D97-AF65-F5344CB8AC3E}">
        <p14:creationId xmlns:p14="http://schemas.microsoft.com/office/powerpoint/2010/main" val="29116282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latin typeface="Times New Roman" panose="02020603050405020304" pitchFamily="18" charset="0"/>
                <a:cs typeface="Times New Roman" panose="02020603050405020304" pitchFamily="18" charset="0"/>
              </a:rPr>
              <a:t>The framers of the constitution established</a:t>
            </a:r>
            <a:r>
              <a:rPr lang="en-US" baseline="0" dirty="0" smtClean="0">
                <a:latin typeface="Times New Roman" panose="02020603050405020304" pitchFamily="18" charset="0"/>
                <a:cs typeface="Times New Roman" panose="02020603050405020304" pitchFamily="18" charset="0"/>
              </a:rPr>
              <a:t> the Electoral College to determine the winner of the US presidential election to protect the dominance of larger populous states like California, Pennsylvania, and Virginia (Amar, 2007).  It was a measure meant to protect small states like </a:t>
            </a:r>
            <a:r>
              <a:rPr lang="en-US" baseline="0" dirty="0" err="1" smtClean="0">
                <a:latin typeface="Times New Roman" panose="02020603050405020304" pitchFamily="18" charset="0"/>
                <a:cs typeface="Times New Roman" panose="02020603050405020304" pitchFamily="18" charset="0"/>
              </a:rPr>
              <a:t>Lowa</a:t>
            </a:r>
            <a:r>
              <a:rPr lang="en-US" baseline="0" dirty="0" smtClean="0">
                <a:latin typeface="Times New Roman" panose="02020603050405020304" pitchFamily="18" charset="0"/>
                <a:cs typeface="Times New Roman" panose="02020603050405020304" pitchFamily="18" charset="0"/>
              </a:rPr>
              <a:t>. Each of the states is given a certain number of votes based on the total number of Congress representatives. Overall, there are a total of 538 college votes. For a candidate to be declared the winner, he/she has to garner a half of the college votes which is 270.  Even if a candidate wins the popular vote but fails to get more college votes than the opponent, the opponent will be declared the winner even if he/she has fewer popular votes. </a:t>
            </a:r>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5293E222-939E-46E3-B252-93D7BA8B61DE}" type="slidenum">
              <a:rPr lang="en-US" smtClean="0"/>
              <a:t>2</a:t>
            </a:fld>
            <a:endParaRPr lang="en-US"/>
          </a:p>
        </p:txBody>
      </p:sp>
    </p:spTree>
    <p:extLst>
      <p:ext uri="{BB962C8B-B14F-4D97-AF65-F5344CB8AC3E}">
        <p14:creationId xmlns:p14="http://schemas.microsoft.com/office/powerpoint/2010/main" val="6838833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map shows the distribution of</a:t>
            </a:r>
            <a:r>
              <a:rPr lang="en-US" baseline="0" dirty="0" smtClean="0"/>
              <a:t> electoral college votes across the 50 states. For example, California is allocated 55 votes, Texas 38 votes, Florida 29 votes, New York 29 votes, New York 29, Pennsylvania and Illinois each 20 votes. States with very few votes include Hawaii and Idaho (4 votes), Alaska, Delaware, Montana, Wyoming and South and North Dakota (3 votes). It is important to note that these votes were distributed based on the 2010 census and were effective for 2012, 2016, and 2020 presidential elections. </a:t>
            </a:r>
            <a:endParaRPr lang="en-US" dirty="0"/>
          </a:p>
        </p:txBody>
      </p:sp>
      <p:sp>
        <p:nvSpPr>
          <p:cNvPr id="4" name="Slide Number Placeholder 3"/>
          <p:cNvSpPr>
            <a:spLocks noGrp="1"/>
          </p:cNvSpPr>
          <p:nvPr>
            <p:ph type="sldNum" sz="quarter" idx="10"/>
          </p:nvPr>
        </p:nvSpPr>
        <p:spPr/>
        <p:txBody>
          <a:bodyPr/>
          <a:lstStyle/>
          <a:p>
            <a:fld id="{5293E222-939E-46E3-B252-93D7BA8B61DE}" type="slidenum">
              <a:rPr lang="en-US" smtClean="0"/>
              <a:t>3</a:t>
            </a:fld>
            <a:endParaRPr lang="en-US"/>
          </a:p>
        </p:txBody>
      </p:sp>
    </p:spTree>
    <p:extLst>
      <p:ext uri="{BB962C8B-B14F-4D97-AF65-F5344CB8AC3E}">
        <p14:creationId xmlns:p14="http://schemas.microsoft.com/office/powerpoint/2010/main" val="15359955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2016</a:t>
            </a:r>
            <a:r>
              <a:rPr lang="en-US" baseline="0" dirty="0" smtClean="0"/>
              <a:t> presidential election was the fifth presidential election in history in which the electoral college awarded the candidate with low popular vote a presidential win. In this year, Hilary Clinton lost the presidency to Donald Trump despite winning the popular vote. Prior to 2016, four similar cases had been reported in US history where a candidate won the presidency despite losing the popular vote. In 1824, Andrew Jackson lost to Quincy Adams, in 1876, Samuel Tilden lost to Rutherford Hayes, in 1888, Grover Cleveland lost to Benjamin Harrison while in 2000 George W. Bush won against </a:t>
            </a:r>
            <a:r>
              <a:rPr lang="en-US" baseline="0" smtClean="0"/>
              <a:t>Al Gore (Amar</a:t>
            </a:r>
            <a:r>
              <a:rPr lang="en-US" baseline="0" dirty="0" smtClean="0"/>
              <a:t>, </a:t>
            </a:r>
            <a:r>
              <a:rPr lang="en-US" baseline="0" smtClean="0"/>
              <a:t>2007). . </a:t>
            </a:r>
            <a:r>
              <a:rPr lang="en-US" baseline="0" dirty="0" smtClean="0"/>
              <a:t>In 2016, Donald Trump got 304 electoral college votes while Hilary Clinton got 227 votes. This is despite Clinton having gotten a popular vote by garnering 65,844,610 votes against Trump’s 62,979,636 votes. This is the latest election in which the candidate who won the popular vote failed to win the electoral college votes. </a:t>
            </a:r>
            <a:endParaRPr lang="en-US" dirty="0"/>
          </a:p>
        </p:txBody>
      </p:sp>
      <p:sp>
        <p:nvSpPr>
          <p:cNvPr id="4" name="Slide Number Placeholder 3"/>
          <p:cNvSpPr>
            <a:spLocks noGrp="1"/>
          </p:cNvSpPr>
          <p:nvPr>
            <p:ph type="sldNum" sz="quarter" idx="10"/>
          </p:nvPr>
        </p:nvSpPr>
        <p:spPr/>
        <p:txBody>
          <a:bodyPr/>
          <a:lstStyle/>
          <a:p>
            <a:fld id="{5293E222-939E-46E3-B252-93D7BA8B61DE}" type="slidenum">
              <a:rPr lang="en-US" smtClean="0"/>
              <a:t>4</a:t>
            </a:fld>
            <a:endParaRPr lang="en-US"/>
          </a:p>
        </p:txBody>
      </p:sp>
    </p:spTree>
    <p:extLst>
      <p:ext uri="{BB962C8B-B14F-4D97-AF65-F5344CB8AC3E}">
        <p14:creationId xmlns:p14="http://schemas.microsoft.com/office/powerpoint/2010/main" val="31113406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2016, for example, Democratic candidate Hilary Clinton garnered</a:t>
            </a:r>
            <a:r>
              <a:rPr lang="en-US" baseline="0" dirty="0" smtClean="0"/>
              <a:t> more popular votes than her Republican candidate counterpart Donald Trump. Electoral college undermines democracy because it does not represent the will of the people. In this case, the electoral college overturned the will of the majority of people and awarded the presidency to the candidate with fewer popular votes. By denying the candidate with popular vote and awarding the candidate with fewer votes, the electoral college is perceived to undermine democracy (Edwards III, 2019). </a:t>
            </a:r>
          </a:p>
          <a:p>
            <a:endParaRPr lang="en-US" dirty="0"/>
          </a:p>
        </p:txBody>
      </p:sp>
      <p:sp>
        <p:nvSpPr>
          <p:cNvPr id="4" name="Slide Number Placeholder 3"/>
          <p:cNvSpPr>
            <a:spLocks noGrp="1"/>
          </p:cNvSpPr>
          <p:nvPr>
            <p:ph type="sldNum" sz="quarter" idx="10"/>
          </p:nvPr>
        </p:nvSpPr>
        <p:spPr/>
        <p:txBody>
          <a:bodyPr/>
          <a:lstStyle/>
          <a:p>
            <a:fld id="{5293E222-939E-46E3-B252-93D7BA8B61DE}" type="slidenum">
              <a:rPr lang="en-US" smtClean="0"/>
              <a:t>5</a:t>
            </a:fld>
            <a:endParaRPr lang="en-US"/>
          </a:p>
        </p:txBody>
      </p:sp>
    </p:spTree>
    <p:extLst>
      <p:ext uri="{BB962C8B-B14F-4D97-AF65-F5344CB8AC3E}">
        <p14:creationId xmlns:p14="http://schemas.microsoft.com/office/powerpoint/2010/main" val="39924230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Red</a:t>
            </a:r>
            <a:r>
              <a:rPr lang="en-US" baseline="0" dirty="0" smtClean="0"/>
              <a:t> shows the states won by the Republican candidate, Donald Trump while blue represents Democrats’ candidate Hilary Clinton. Trump garnered 304 votes while Clinton got 227 votes. Trump was declared the winner. Clinton had won the popular vote by more than 2 million votes. </a:t>
            </a:r>
            <a:endParaRPr lang="en-US" dirty="0"/>
          </a:p>
        </p:txBody>
      </p:sp>
      <p:sp>
        <p:nvSpPr>
          <p:cNvPr id="4" name="Slide Number Placeholder 3"/>
          <p:cNvSpPr>
            <a:spLocks noGrp="1"/>
          </p:cNvSpPr>
          <p:nvPr>
            <p:ph type="sldNum" sz="quarter" idx="10"/>
          </p:nvPr>
        </p:nvSpPr>
        <p:spPr/>
        <p:txBody>
          <a:bodyPr/>
          <a:lstStyle/>
          <a:p>
            <a:fld id="{5293E222-939E-46E3-B252-93D7BA8B61DE}" type="slidenum">
              <a:rPr lang="en-US" smtClean="0"/>
              <a:t>6</a:t>
            </a:fld>
            <a:endParaRPr lang="en-US"/>
          </a:p>
        </p:txBody>
      </p:sp>
    </p:spTree>
    <p:extLst>
      <p:ext uri="{BB962C8B-B14F-4D97-AF65-F5344CB8AC3E}">
        <p14:creationId xmlns:p14="http://schemas.microsoft.com/office/powerpoint/2010/main" val="30088562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With</a:t>
            </a:r>
            <a:r>
              <a:rPr lang="en-US" baseline="0" dirty="0" smtClean="0"/>
              <a:t> more than 330 million people, only 538 people are used to decide who becomes president. In 2016, Hilary Clinton won the popular vote yet lost the presidency. </a:t>
            </a:r>
            <a:r>
              <a:rPr lang="en-US" dirty="0" smtClean="0"/>
              <a:t>Despite winning the popular vote by 65,844,610 votes, Hilary Clinton did not become the US president because her closest competitor, Donald Trump, garnered more electoral college votes (304) than Hilary Clinton, who garnered 227 electoral college votes. This can be termed as “going against the will of the people.” The</a:t>
            </a:r>
            <a:r>
              <a:rPr lang="en-US" baseline="0" dirty="0" smtClean="0"/>
              <a:t> will of the huge number of voters is not put into consideration and only a handful of individuals who becomes the president. This is ignoring the will of the people.</a:t>
            </a:r>
            <a:endParaRPr lang="en-US" dirty="0"/>
          </a:p>
        </p:txBody>
      </p:sp>
      <p:sp>
        <p:nvSpPr>
          <p:cNvPr id="4" name="Slide Number Placeholder 3"/>
          <p:cNvSpPr>
            <a:spLocks noGrp="1"/>
          </p:cNvSpPr>
          <p:nvPr>
            <p:ph type="sldNum" sz="quarter" idx="10"/>
          </p:nvPr>
        </p:nvSpPr>
        <p:spPr/>
        <p:txBody>
          <a:bodyPr/>
          <a:lstStyle/>
          <a:p>
            <a:fld id="{5293E222-939E-46E3-B252-93D7BA8B61DE}" type="slidenum">
              <a:rPr lang="en-US" smtClean="0"/>
              <a:t>7</a:t>
            </a:fld>
            <a:endParaRPr lang="en-US"/>
          </a:p>
        </p:txBody>
      </p:sp>
    </p:spTree>
    <p:extLst>
      <p:ext uri="{BB962C8B-B14F-4D97-AF65-F5344CB8AC3E}">
        <p14:creationId xmlns:p14="http://schemas.microsoft.com/office/powerpoint/2010/main" val="15753975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Research shows that</a:t>
            </a:r>
            <a:r>
              <a:rPr lang="en-US" baseline="0" dirty="0" smtClean="0"/>
              <a:t> the electoral college creates voter apathy in whereby voters lose the morale of voting. The electoral college renders voters “useless” when their will is not granted. Thus, some voters may not turn out to vote because after all, their will won’t be granted. The voters feel that their votes won’t make any difference. In 2016, it is estimated that voters would have been more than the ones who voted, if electoral college was not in play (Fortier, 2020). </a:t>
            </a:r>
          </a:p>
          <a:p>
            <a:r>
              <a:rPr lang="en-US" baseline="0" dirty="0" smtClean="0"/>
              <a:t> </a:t>
            </a:r>
            <a:endParaRPr lang="en-US" dirty="0"/>
          </a:p>
        </p:txBody>
      </p:sp>
      <p:sp>
        <p:nvSpPr>
          <p:cNvPr id="4" name="Slide Number Placeholder 3"/>
          <p:cNvSpPr>
            <a:spLocks noGrp="1"/>
          </p:cNvSpPr>
          <p:nvPr>
            <p:ph type="sldNum" sz="quarter" idx="10"/>
          </p:nvPr>
        </p:nvSpPr>
        <p:spPr/>
        <p:txBody>
          <a:bodyPr/>
          <a:lstStyle/>
          <a:p>
            <a:fld id="{5293E222-939E-46E3-B252-93D7BA8B61DE}" type="slidenum">
              <a:rPr lang="en-US" smtClean="0"/>
              <a:t>8</a:t>
            </a:fld>
            <a:endParaRPr lang="en-US"/>
          </a:p>
        </p:txBody>
      </p:sp>
    </p:spTree>
    <p:extLst>
      <p:ext uri="{BB962C8B-B14F-4D97-AF65-F5344CB8AC3E}">
        <p14:creationId xmlns:p14="http://schemas.microsoft.com/office/powerpoint/2010/main" val="23301523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293E222-939E-46E3-B252-93D7BA8B61DE}" type="slidenum">
              <a:rPr lang="en-US" smtClean="0"/>
              <a:t>9</a:t>
            </a:fld>
            <a:endParaRPr lang="en-US"/>
          </a:p>
        </p:txBody>
      </p:sp>
    </p:spTree>
    <p:extLst>
      <p:ext uri="{BB962C8B-B14F-4D97-AF65-F5344CB8AC3E}">
        <p14:creationId xmlns:p14="http://schemas.microsoft.com/office/powerpoint/2010/main" val="42696544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3/26/2021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3/26/2021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3/26/2021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3/26/2021</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07067" y="1479665"/>
            <a:ext cx="7766936" cy="1590107"/>
          </a:xfrm>
        </p:spPr>
        <p:txBody>
          <a:bodyPr/>
          <a:lstStyle/>
          <a:p>
            <a:r>
              <a:rPr lang="en-US" sz="6000" dirty="0" smtClean="0">
                <a:latin typeface="Times New Roman" panose="02020603050405020304" pitchFamily="18" charset="0"/>
                <a:cs typeface="Times New Roman" panose="02020603050405020304" pitchFamily="18" charset="0"/>
              </a:rPr>
              <a:t>The Electoral </a:t>
            </a:r>
            <a:r>
              <a:rPr lang="en-US" sz="6000" dirty="0">
                <a:latin typeface="Times New Roman" panose="02020603050405020304" pitchFamily="18" charset="0"/>
                <a:cs typeface="Times New Roman" panose="02020603050405020304" pitchFamily="18" charset="0"/>
              </a:rPr>
              <a:t>C</a:t>
            </a:r>
            <a:r>
              <a:rPr lang="en-US" sz="6000" dirty="0" smtClean="0">
                <a:latin typeface="Times New Roman" panose="02020603050405020304" pitchFamily="18" charset="0"/>
                <a:cs typeface="Times New Roman" panose="02020603050405020304" pitchFamily="18" charset="0"/>
              </a:rPr>
              <a:t>ollege </a:t>
            </a:r>
            <a:endParaRPr lang="en-US" sz="6000"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507067" y="3252651"/>
            <a:ext cx="7766936" cy="1895081"/>
          </a:xfrm>
        </p:spPr>
        <p:txBody>
          <a:bodyPr>
            <a:noAutofit/>
          </a:bodyPr>
          <a:lstStyle/>
          <a:p>
            <a:pPr algn="ctr"/>
            <a:r>
              <a:rPr lang="en-US" sz="3600" dirty="0" smtClean="0">
                <a:latin typeface="Times New Roman" panose="02020603050405020304" pitchFamily="18" charset="0"/>
                <a:cs typeface="Times New Roman" panose="02020603050405020304" pitchFamily="18" charset="0"/>
              </a:rPr>
              <a:t>Student’s Name</a:t>
            </a:r>
          </a:p>
          <a:p>
            <a:pPr algn="ctr"/>
            <a:r>
              <a:rPr lang="en-US" sz="3600" dirty="0" smtClean="0">
                <a:latin typeface="Times New Roman" panose="02020603050405020304" pitchFamily="18" charset="0"/>
                <a:cs typeface="Times New Roman" panose="02020603050405020304" pitchFamily="18" charset="0"/>
              </a:rPr>
              <a:t>Institutional Affiliation </a:t>
            </a:r>
          </a:p>
          <a:p>
            <a:pPr algn="ctr"/>
            <a:r>
              <a:rPr lang="en-US" sz="3600" dirty="0" smtClean="0">
                <a:latin typeface="Times New Roman" panose="02020603050405020304" pitchFamily="18" charset="0"/>
                <a:cs typeface="Times New Roman" panose="02020603050405020304" pitchFamily="18" charset="0"/>
              </a:rPr>
              <a:t>Date </a:t>
            </a:r>
            <a:endParaRPr 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392107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Introduction </a:t>
            </a:r>
            <a:endParaRPr lang="en-US" dirty="0"/>
          </a:p>
        </p:txBody>
      </p:sp>
      <p:sp>
        <p:nvSpPr>
          <p:cNvPr id="3" name="Content Placeholder 2"/>
          <p:cNvSpPr>
            <a:spLocks noGrp="1"/>
          </p:cNvSpPr>
          <p:nvPr>
            <p:ph idx="1"/>
          </p:nvPr>
        </p:nvSpPr>
        <p:spPr>
          <a:xfrm>
            <a:off x="677334" y="1633929"/>
            <a:ext cx="8596668" cy="5021704"/>
          </a:xfrm>
        </p:spPr>
        <p:txBody>
          <a:bodyPr>
            <a:normAutofit/>
          </a:bodyPr>
          <a:lstStyle/>
          <a:p>
            <a:pPr>
              <a:lnSpc>
                <a:spcPct val="150000"/>
              </a:lnSpc>
            </a:pPr>
            <a:r>
              <a:rPr lang="en-US" dirty="0">
                <a:latin typeface="Times New Roman" panose="02020603050405020304" pitchFamily="18" charset="0"/>
                <a:cs typeface="Times New Roman" panose="02020603050405020304" pitchFamily="18" charset="0"/>
              </a:rPr>
              <a:t>The Electoral College is a body of electors that forms every four years to elect the president and the vice president of the United States</a:t>
            </a:r>
            <a:r>
              <a:rPr lang="en-US" dirty="0" smtClean="0">
                <a:latin typeface="Times New Roman" panose="02020603050405020304" pitchFamily="18" charset="0"/>
                <a:cs typeface="Times New Roman" panose="02020603050405020304" pitchFamily="18" charset="0"/>
              </a:rPr>
              <a:t>.</a:t>
            </a:r>
          </a:p>
          <a:p>
            <a:pPr>
              <a:lnSpc>
                <a:spcPct val="150000"/>
              </a:lnSpc>
            </a:pP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In the Electoral College system, each state gets a certain number of electors based on its total number of Congress </a:t>
            </a:r>
            <a:r>
              <a:rPr lang="en-US" dirty="0" smtClean="0">
                <a:latin typeface="Times New Roman" panose="02020603050405020304" pitchFamily="18" charset="0"/>
                <a:cs typeface="Times New Roman" panose="02020603050405020304" pitchFamily="18" charset="0"/>
              </a:rPr>
              <a:t>representatives (Amar</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2007</a:t>
            </a:r>
            <a:r>
              <a:rPr lang="en-US" dirty="0">
                <a:latin typeface="Times New Roman" panose="02020603050405020304" pitchFamily="18" charset="0"/>
                <a:cs typeface="Times New Roman" panose="02020603050405020304" pitchFamily="18" charset="0"/>
              </a:rPr>
              <a:t>). </a:t>
            </a:r>
            <a:endParaRPr lang="en-US" dirty="0" smtClean="0">
              <a:latin typeface="Times New Roman" panose="02020603050405020304" pitchFamily="18" charset="0"/>
              <a:cs typeface="Times New Roman" panose="02020603050405020304" pitchFamily="18" charset="0"/>
            </a:endParaRPr>
          </a:p>
          <a:p>
            <a:pPr>
              <a:lnSpc>
                <a:spcPct val="150000"/>
              </a:lnSpc>
            </a:pP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Each elector casts a single vote following the general election, with a candidate requiring a simple majority to win the election. </a:t>
            </a:r>
            <a:endParaRPr lang="en-US" dirty="0" smtClean="0">
              <a:latin typeface="Times New Roman" panose="02020603050405020304" pitchFamily="18" charset="0"/>
              <a:cs typeface="Times New Roman" panose="02020603050405020304" pitchFamily="18" charset="0"/>
            </a:endParaRPr>
          </a:p>
          <a:p>
            <a:pPr>
              <a:lnSpc>
                <a:spcPct val="150000"/>
              </a:lnSpc>
            </a:pPr>
            <a:r>
              <a:rPr lang="en-US" dirty="0" smtClean="0">
                <a:latin typeface="Times New Roman" panose="02020603050405020304" pitchFamily="18" charset="0"/>
                <a:cs typeface="Times New Roman" panose="02020603050405020304" pitchFamily="18" charset="0"/>
              </a:rPr>
              <a:t>Since </a:t>
            </a:r>
            <a:r>
              <a:rPr lang="en-US" dirty="0">
                <a:latin typeface="Times New Roman" panose="02020603050405020304" pitchFamily="18" charset="0"/>
                <a:cs typeface="Times New Roman" panose="02020603050405020304" pitchFamily="18" charset="0"/>
              </a:rPr>
              <a:t>there are 538 electoral votes, a candidate who gets more than half (270) becomes the winner</a:t>
            </a:r>
            <a:r>
              <a:rPr lang="en-US" dirty="0" smtClean="0">
                <a:latin typeface="Times New Roman" panose="02020603050405020304" pitchFamily="18" charset="0"/>
                <a:cs typeface="Times New Roman" panose="02020603050405020304" pitchFamily="18" charset="0"/>
              </a:rPr>
              <a:t>.</a:t>
            </a:r>
          </a:p>
          <a:p>
            <a:pPr>
              <a:lnSpc>
                <a:spcPct val="150000"/>
              </a:lnSpc>
            </a:pPr>
            <a:r>
              <a:rPr lang="en-US" dirty="0">
                <a:latin typeface="Times New Roman" panose="02020603050405020304" pitchFamily="18" charset="0"/>
                <a:cs typeface="Times New Roman" panose="02020603050405020304" pitchFamily="18" charset="0"/>
              </a:rPr>
              <a:t>This presentation uses the 2016 US Presidential election to argue against the use of the Electoral </a:t>
            </a:r>
            <a:r>
              <a:rPr lang="en-US" dirty="0" smtClean="0">
                <a:latin typeface="Times New Roman" panose="02020603050405020304" pitchFamily="18" charset="0"/>
                <a:cs typeface="Times New Roman" panose="02020603050405020304" pitchFamily="18" charset="0"/>
              </a:rPr>
              <a:t>College in deciding presidential winners.  </a:t>
            </a:r>
            <a:endParaRPr lang="en-US"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9606032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latin typeface="Times New Roman" panose="02020603050405020304" pitchFamily="18" charset="0"/>
                <a:cs typeface="Times New Roman" panose="02020603050405020304" pitchFamily="18" charset="0"/>
              </a:rPr>
              <a:t>Electoral votes allocated to each state </a:t>
            </a:r>
            <a:endParaRPr lang="en-US" dirty="0">
              <a:latin typeface="Times New Roman" panose="02020603050405020304" pitchFamily="18" charset="0"/>
              <a:cs typeface="Times New Roman" panose="02020603050405020304" pitchFamily="18" charset="0"/>
            </a:endParaRPr>
          </a:p>
        </p:txBody>
      </p:sp>
      <p:pic>
        <p:nvPicPr>
          <p:cNvPr id="5" name="Content Placeholder 4"/>
          <p:cNvPicPr>
            <a:picLocks noGrp="1" noChangeAspect="1"/>
          </p:cNvPicPr>
          <p:nvPr>
            <p:ph idx="1"/>
          </p:nvPr>
        </p:nvPicPr>
        <p:blipFill>
          <a:blip r:embed="rId3"/>
          <a:stretch>
            <a:fillRect/>
          </a:stretch>
        </p:blipFill>
        <p:spPr>
          <a:xfrm>
            <a:off x="4963886" y="1593669"/>
            <a:ext cx="4088673" cy="3265713"/>
          </a:xfrm>
          <a:prstGeom prst="rect">
            <a:avLst/>
          </a:prstGeom>
        </p:spPr>
      </p:pic>
      <p:sp>
        <p:nvSpPr>
          <p:cNvPr id="4" name="Text Placeholder 3"/>
          <p:cNvSpPr>
            <a:spLocks noGrp="1"/>
          </p:cNvSpPr>
          <p:nvPr>
            <p:ph type="body" sz="half" idx="2"/>
          </p:nvPr>
        </p:nvSpPr>
        <p:spPr>
          <a:xfrm>
            <a:off x="677334" y="2777070"/>
            <a:ext cx="3854528" cy="1651240"/>
          </a:xfrm>
        </p:spPr>
        <p:txBody>
          <a:bodyPr/>
          <a:lstStyle/>
          <a:p>
            <a:r>
              <a:rPr lang="en-US" sz="1800" dirty="0">
                <a:latin typeface="Times New Roman" panose="02020603050405020304" pitchFamily="18" charset="0"/>
                <a:cs typeface="Times New Roman" panose="02020603050405020304" pitchFamily="18" charset="0"/>
              </a:rPr>
              <a:t>This map shows the number of electoral votes allocated to each of the 50 states in the United States</a:t>
            </a:r>
            <a:r>
              <a:rPr lang="en-US" dirty="0"/>
              <a:t>. </a:t>
            </a:r>
          </a:p>
        </p:txBody>
      </p:sp>
    </p:spTree>
    <p:extLst>
      <p:ext uri="{BB962C8B-B14F-4D97-AF65-F5344CB8AC3E}">
        <p14:creationId xmlns:p14="http://schemas.microsoft.com/office/powerpoint/2010/main" val="96286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2016 U.S Presidential Election </a:t>
            </a:r>
            <a:endParaRPr lang="en-US" dirty="0"/>
          </a:p>
        </p:txBody>
      </p:sp>
      <p:sp>
        <p:nvSpPr>
          <p:cNvPr id="3" name="Content Placeholder 2"/>
          <p:cNvSpPr>
            <a:spLocks noGrp="1"/>
          </p:cNvSpPr>
          <p:nvPr>
            <p:ph idx="1"/>
          </p:nvPr>
        </p:nvSpPr>
        <p:spPr>
          <a:xfrm>
            <a:off x="677334" y="1573967"/>
            <a:ext cx="8596668" cy="5284033"/>
          </a:xfrm>
        </p:spPr>
        <p:txBody>
          <a:bodyPr/>
          <a:lstStyle/>
          <a:p>
            <a:pPr>
              <a:lnSpc>
                <a:spcPct val="150000"/>
              </a:lnSpc>
            </a:pPr>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2016 US Presidential election </a:t>
            </a:r>
            <a:r>
              <a:rPr lang="en-US" dirty="0" smtClean="0">
                <a:latin typeface="Times New Roman" panose="02020603050405020304" pitchFamily="18" charset="0"/>
                <a:cs typeface="Times New Roman" panose="02020603050405020304" pitchFamily="18" charset="0"/>
              </a:rPr>
              <a:t>was one of the elections in which the candidate who won the popular vote failed to get the required electoral college votes hence losing the presidential election. </a:t>
            </a:r>
          </a:p>
          <a:p>
            <a:pPr>
              <a:lnSpc>
                <a:spcPct val="150000"/>
              </a:lnSpc>
            </a:pPr>
            <a:r>
              <a:rPr lang="en-US" dirty="0" smtClean="0">
                <a:latin typeface="Times New Roman" panose="02020603050405020304" pitchFamily="18" charset="0"/>
                <a:cs typeface="Times New Roman" panose="02020603050405020304" pitchFamily="18" charset="0"/>
              </a:rPr>
              <a:t>Despite </a:t>
            </a:r>
            <a:r>
              <a:rPr lang="en-US" dirty="0">
                <a:latin typeface="Times New Roman" panose="02020603050405020304" pitchFamily="18" charset="0"/>
                <a:cs typeface="Times New Roman" panose="02020603050405020304" pitchFamily="18" charset="0"/>
              </a:rPr>
              <a:t>winning the popular vote by 65,844,610 votes, Hilary Clinton did not become the US president because her closest competitor, Donald Trump, garnered more electoral college votes (304) than </a:t>
            </a:r>
            <a:r>
              <a:rPr lang="en-US" dirty="0" smtClean="0">
                <a:latin typeface="Times New Roman" panose="02020603050405020304" pitchFamily="18" charset="0"/>
                <a:cs typeface="Times New Roman" panose="02020603050405020304" pitchFamily="18" charset="0"/>
              </a:rPr>
              <a:t>her (227). </a:t>
            </a:r>
          </a:p>
          <a:p>
            <a:pPr>
              <a:lnSpc>
                <a:spcPct val="150000"/>
              </a:lnSpc>
            </a:pPr>
            <a:r>
              <a:rPr lang="en-US" dirty="0" smtClean="0">
                <a:latin typeface="Times New Roman" panose="02020603050405020304" pitchFamily="18" charset="0"/>
                <a:cs typeface="Times New Roman" panose="02020603050405020304" pitchFamily="18" charset="0"/>
              </a:rPr>
              <a:t>This </a:t>
            </a:r>
            <a:r>
              <a:rPr lang="en-US" dirty="0">
                <a:latin typeface="Times New Roman" panose="02020603050405020304" pitchFamily="18" charset="0"/>
                <a:cs typeface="Times New Roman" panose="02020603050405020304" pitchFamily="18" charset="0"/>
              </a:rPr>
              <a:t>is despite Donald Trump garnering fewer popular votes (</a:t>
            </a:r>
            <a:r>
              <a:rPr lang="en-US" dirty="0" smtClean="0">
                <a:latin typeface="Times New Roman" panose="02020603050405020304" pitchFamily="18" charset="0"/>
                <a:cs typeface="Times New Roman" panose="02020603050405020304" pitchFamily="18" charset="0"/>
              </a:rPr>
              <a:t>62,979,636).</a:t>
            </a:r>
          </a:p>
          <a:p>
            <a:pPr>
              <a:lnSpc>
                <a:spcPct val="150000"/>
              </a:lnSpc>
            </a:pP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Clinton only managed to get 227 electoral college votes which made the Republican candidate Donald Trump to be declared the 45th president of the United States. </a:t>
            </a:r>
          </a:p>
        </p:txBody>
      </p:sp>
    </p:spTree>
    <p:extLst>
      <p:ext uri="{BB962C8B-B14F-4D97-AF65-F5344CB8AC3E}">
        <p14:creationId xmlns:p14="http://schemas.microsoft.com/office/powerpoint/2010/main" val="10282802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The electoral college undermines democracy </a:t>
            </a:r>
            <a:endParaRPr lang="en-US" dirty="0"/>
          </a:p>
        </p:txBody>
      </p:sp>
      <p:sp>
        <p:nvSpPr>
          <p:cNvPr id="3" name="Content Placeholder 2"/>
          <p:cNvSpPr>
            <a:spLocks noGrp="1"/>
          </p:cNvSpPr>
          <p:nvPr>
            <p:ph idx="1"/>
          </p:nvPr>
        </p:nvSpPr>
        <p:spPr>
          <a:xfrm>
            <a:off x="677334" y="2160589"/>
            <a:ext cx="8596668" cy="4330152"/>
          </a:xfrm>
        </p:spPr>
        <p:txBody>
          <a:bodyPr/>
          <a:lstStyle/>
          <a:p>
            <a:pPr>
              <a:lnSpc>
                <a:spcPct val="150000"/>
              </a:lnSpc>
            </a:pPr>
            <a:r>
              <a:rPr lang="en-US" dirty="0">
                <a:latin typeface="Times New Roman" panose="02020603050405020304" pitchFamily="18" charset="0"/>
                <a:cs typeface="Times New Roman" panose="02020603050405020304" pitchFamily="18" charset="0"/>
              </a:rPr>
              <a:t>One of the arguments against the Electoral College is that it permits the election of a candidate who does not win the most votes, thus undermining </a:t>
            </a:r>
            <a:r>
              <a:rPr lang="en-US" dirty="0" smtClean="0">
                <a:latin typeface="Times New Roman" panose="02020603050405020304" pitchFamily="18" charset="0"/>
                <a:cs typeface="Times New Roman" panose="02020603050405020304" pitchFamily="18" charset="0"/>
              </a:rPr>
              <a:t>democracy (Edwards </a:t>
            </a:r>
            <a:r>
              <a:rPr lang="en-US" dirty="0">
                <a:latin typeface="Times New Roman" panose="02020603050405020304" pitchFamily="18" charset="0"/>
                <a:cs typeface="Times New Roman" panose="02020603050405020304" pitchFamily="18" charset="0"/>
              </a:rPr>
              <a:t>III, </a:t>
            </a:r>
            <a:r>
              <a:rPr lang="en-US" dirty="0" smtClean="0">
                <a:latin typeface="Times New Roman" panose="02020603050405020304" pitchFamily="18" charset="0"/>
                <a:cs typeface="Times New Roman" panose="02020603050405020304" pitchFamily="18" charset="0"/>
              </a:rPr>
              <a:t>2019</a:t>
            </a:r>
            <a:r>
              <a:rPr lang="en-US" dirty="0">
                <a:latin typeface="Times New Roman" panose="02020603050405020304" pitchFamily="18" charset="0"/>
                <a:cs typeface="Times New Roman" panose="02020603050405020304" pitchFamily="18" charset="0"/>
              </a:rPr>
              <a:t>). </a:t>
            </a:r>
            <a:endParaRPr lang="en-US" dirty="0" smtClean="0">
              <a:latin typeface="Times New Roman" panose="02020603050405020304" pitchFamily="18" charset="0"/>
              <a:cs typeface="Times New Roman" panose="02020603050405020304" pitchFamily="18" charset="0"/>
            </a:endParaRPr>
          </a:p>
          <a:p>
            <a:pPr>
              <a:lnSpc>
                <a:spcPct val="150000"/>
              </a:lnSpc>
            </a:pPr>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Electoral College can deny the candidate with the most popular votes nationwide, hence overturning the people's will. </a:t>
            </a:r>
            <a:endParaRPr lang="en-US" dirty="0" smtClean="0">
              <a:latin typeface="Times New Roman" panose="02020603050405020304" pitchFamily="18" charset="0"/>
              <a:cs typeface="Times New Roman" panose="02020603050405020304" pitchFamily="18" charset="0"/>
            </a:endParaRPr>
          </a:p>
          <a:p>
            <a:pPr>
              <a:lnSpc>
                <a:spcPct val="150000"/>
              </a:lnSpc>
            </a:pPr>
            <a:r>
              <a:rPr lang="en-US" dirty="0" smtClean="0">
                <a:latin typeface="Times New Roman" panose="02020603050405020304" pitchFamily="18" charset="0"/>
                <a:cs typeface="Times New Roman" panose="02020603050405020304" pitchFamily="18" charset="0"/>
              </a:rPr>
              <a:t>This </a:t>
            </a:r>
            <a:r>
              <a:rPr lang="en-US" dirty="0">
                <a:latin typeface="Times New Roman" panose="02020603050405020304" pitchFamily="18" charset="0"/>
                <a:cs typeface="Times New Roman" panose="02020603050405020304" pitchFamily="18" charset="0"/>
              </a:rPr>
              <a:t>is often seen as "undemocratic" by critics of the Electoral College.</a:t>
            </a:r>
          </a:p>
        </p:txBody>
      </p:sp>
    </p:spTree>
    <p:extLst>
      <p:ext uri="{BB962C8B-B14F-4D97-AF65-F5344CB8AC3E}">
        <p14:creationId xmlns:p14="http://schemas.microsoft.com/office/powerpoint/2010/main" val="14295995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Clinton vs. Trump in 2016</a:t>
            </a:r>
            <a:endParaRPr lang="en-US" dirty="0"/>
          </a:p>
        </p:txBody>
      </p:sp>
      <p:pic>
        <p:nvPicPr>
          <p:cNvPr id="5" name="Content Placeholder 4"/>
          <p:cNvPicPr>
            <a:picLocks noGrp="1" noChangeAspect="1"/>
          </p:cNvPicPr>
          <p:nvPr>
            <p:ph idx="1"/>
          </p:nvPr>
        </p:nvPicPr>
        <p:blipFill>
          <a:blip r:embed="rId3"/>
          <a:stretch>
            <a:fillRect/>
          </a:stretch>
        </p:blipFill>
        <p:spPr>
          <a:xfrm>
            <a:off x="5172892" y="1498604"/>
            <a:ext cx="3958046" cy="3543659"/>
          </a:xfrm>
          <a:prstGeom prst="rect">
            <a:avLst/>
          </a:prstGeom>
        </p:spPr>
      </p:pic>
      <p:sp>
        <p:nvSpPr>
          <p:cNvPr id="4" name="Text Placeholder 3"/>
          <p:cNvSpPr>
            <a:spLocks noGrp="1"/>
          </p:cNvSpPr>
          <p:nvPr>
            <p:ph type="body" sz="half" idx="2"/>
          </p:nvPr>
        </p:nvSpPr>
        <p:spPr/>
        <p:txBody>
          <a:bodyPr/>
          <a:lstStyle/>
          <a:p>
            <a:r>
              <a:rPr lang="en-US" dirty="0">
                <a:latin typeface="Times New Roman" panose="02020603050405020304" pitchFamily="18" charset="0"/>
                <a:cs typeface="Times New Roman" panose="02020603050405020304" pitchFamily="18" charset="0"/>
              </a:rPr>
              <a:t>Red shows the states won by the Republican candidate, Donald Trump while blue represents Democrats’ candidate Hilary Clinton. Trump garnered 304 votes while Clinton got 227 votes. Trump was declared the winner. </a:t>
            </a:r>
          </a:p>
          <a:p>
            <a:endParaRPr lang="en-US" dirty="0"/>
          </a:p>
        </p:txBody>
      </p:sp>
    </p:spTree>
    <p:extLst>
      <p:ext uri="{BB962C8B-B14F-4D97-AF65-F5344CB8AC3E}">
        <p14:creationId xmlns:p14="http://schemas.microsoft.com/office/powerpoint/2010/main" val="36379672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Electoral college ignores the will of the people </a:t>
            </a:r>
            <a:endParaRPr lang="en-US" dirty="0"/>
          </a:p>
        </p:txBody>
      </p:sp>
      <p:sp>
        <p:nvSpPr>
          <p:cNvPr id="3" name="Content Placeholder 2"/>
          <p:cNvSpPr>
            <a:spLocks noGrp="1"/>
          </p:cNvSpPr>
          <p:nvPr>
            <p:ph idx="1"/>
          </p:nvPr>
        </p:nvSpPr>
        <p:spPr>
          <a:xfrm>
            <a:off x="677334" y="1930400"/>
            <a:ext cx="8596668" cy="4770203"/>
          </a:xfrm>
        </p:spPr>
        <p:txBody>
          <a:bodyPr>
            <a:normAutofit/>
          </a:bodyPr>
          <a:lstStyle/>
          <a:p>
            <a:pPr>
              <a:lnSpc>
                <a:spcPct val="150000"/>
              </a:lnSpc>
            </a:pPr>
            <a:r>
              <a:rPr lang="en-US" dirty="0">
                <a:latin typeface="Times New Roman" panose="02020603050405020304" pitchFamily="18" charset="0"/>
                <a:cs typeface="Times New Roman" panose="02020603050405020304" pitchFamily="18" charset="0"/>
              </a:rPr>
              <a:t>The other argument against the electoral college is that it allows the election of a candidate who does not win the popular </a:t>
            </a:r>
            <a:r>
              <a:rPr lang="en-US" dirty="0" smtClean="0">
                <a:latin typeface="Times New Roman" panose="02020603050405020304" pitchFamily="18" charset="0"/>
                <a:cs typeface="Times New Roman" panose="02020603050405020304" pitchFamily="18" charset="0"/>
              </a:rPr>
              <a:t>vote; hence it ignores the will of the people (</a:t>
            </a:r>
            <a:r>
              <a:rPr lang="it-IT" dirty="0" smtClean="0">
                <a:latin typeface="Times New Roman" panose="02020603050405020304" pitchFamily="18" charset="0"/>
                <a:cs typeface="Times New Roman" panose="02020603050405020304" pitchFamily="18" charset="0"/>
              </a:rPr>
              <a:t>Fortier</a:t>
            </a:r>
            <a:r>
              <a:rPr lang="it-IT" dirty="0">
                <a:latin typeface="Times New Roman" panose="02020603050405020304" pitchFamily="18" charset="0"/>
                <a:cs typeface="Times New Roman" panose="02020603050405020304" pitchFamily="18" charset="0"/>
              </a:rPr>
              <a:t>, </a:t>
            </a:r>
            <a:r>
              <a:rPr lang="it-IT" dirty="0" smtClean="0">
                <a:latin typeface="Times New Roman" panose="02020603050405020304" pitchFamily="18" charset="0"/>
                <a:cs typeface="Times New Roman" panose="02020603050405020304" pitchFamily="18" charset="0"/>
              </a:rPr>
              <a:t>2020</a:t>
            </a:r>
            <a:r>
              <a:rPr lang="it-IT" dirty="0">
                <a:latin typeface="Times New Roman" panose="02020603050405020304" pitchFamily="18" charset="0"/>
                <a:cs typeface="Times New Roman" panose="02020603050405020304" pitchFamily="18" charset="0"/>
              </a:rPr>
              <a:t>). </a:t>
            </a:r>
            <a:endParaRPr lang="en-US" dirty="0" smtClean="0">
              <a:latin typeface="Times New Roman" panose="02020603050405020304" pitchFamily="18" charset="0"/>
              <a:cs typeface="Times New Roman" panose="02020603050405020304" pitchFamily="18" charset="0"/>
            </a:endParaRPr>
          </a:p>
          <a:p>
            <a:pPr>
              <a:lnSpc>
                <a:spcPct val="150000"/>
              </a:lnSpc>
            </a:pPr>
            <a:r>
              <a:rPr lang="en-US" dirty="0" smtClean="0">
                <a:latin typeface="Times New Roman" panose="02020603050405020304" pitchFamily="18" charset="0"/>
                <a:cs typeface="Times New Roman" panose="02020603050405020304" pitchFamily="18" charset="0"/>
              </a:rPr>
              <a:t>This </a:t>
            </a:r>
            <a:r>
              <a:rPr lang="en-US" dirty="0">
                <a:latin typeface="Times New Roman" panose="02020603050405020304" pitchFamily="18" charset="0"/>
                <a:cs typeface="Times New Roman" panose="02020603050405020304" pitchFamily="18" charset="0"/>
              </a:rPr>
              <a:t>is seen as going against the will of the people. </a:t>
            </a:r>
            <a:endParaRPr lang="en-US" dirty="0" smtClean="0">
              <a:latin typeface="Times New Roman" panose="02020603050405020304" pitchFamily="18" charset="0"/>
              <a:cs typeface="Times New Roman" panose="02020603050405020304" pitchFamily="18" charset="0"/>
            </a:endParaRPr>
          </a:p>
          <a:p>
            <a:pPr>
              <a:lnSpc>
                <a:spcPct val="150000"/>
              </a:lnSpc>
            </a:pPr>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electoral college doesn't represent a popular national </a:t>
            </a:r>
            <a:r>
              <a:rPr lang="en-US" dirty="0" smtClean="0">
                <a:latin typeface="Times New Roman" panose="02020603050405020304" pitchFamily="18" charset="0"/>
                <a:cs typeface="Times New Roman" panose="02020603050405020304" pitchFamily="18" charset="0"/>
              </a:rPr>
              <a:t>win.</a:t>
            </a:r>
          </a:p>
          <a:p>
            <a:pPr>
              <a:lnSpc>
                <a:spcPct val="150000"/>
              </a:lnSpc>
            </a:pPr>
            <a:r>
              <a:rPr lang="en-US" dirty="0" smtClean="0">
                <a:latin typeface="Times New Roman" panose="02020603050405020304" pitchFamily="18" charset="0"/>
                <a:cs typeface="Times New Roman" panose="02020603050405020304" pitchFamily="18" charset="0"/>
              </a:rPr>
              <a:t>The candidate with many popular votes is not guaranteed of being president, yet that was the will of the majority people. </a:t>
            </a:r>
          </a:p>
          <a:p>
            <a:pPr>
              <a:lnSpc>
                <a:spcPct val="150000"/>
              </a:lnSpc>
            </a:pPr>
            <a:r>
              <a:rPr lang="en-US" dirty="0" smtClean="0">
                <a:latin typeface="Times New Roman" panose="02020603050405020304" pitchFamily="18" charset="0"/>
                <a:cs typeface="Times New Roman" panose="02020603050405020304" pitchFamily="18" charset="0"/>
              </a:rPr>
              <a:t>In 2016, the will of the people was ignored when Hilary Clinton was not declared the presidential winner despite garnering more votes than Donald Trump who benefited from the system. </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727381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Electoral college creates voter apathy</a:t>
            </a:r>
            <a:endParaRPr lang="en-US" dirty="0"/>
          </a:p>
        </p:txBody>
      </p:sp>
      <p:sp>
        <p:nvSpPr>
          <p:cNvPr id="3" name="Content Placeholder 2"/>
          <p:cNvSpPr>
            <a:spLocks noGrp="1"/>
          </p:cNvSpPr>
          <p:nvPr>
            <p:ph idx="1"/>
          </p:nvPr>
        </p:nvSpPr>
        <p:spPr/>
        <p:txBody>
          <a:bodyPr/>
          <a:lstStyle/>
          <a:p>
            <a:pPr>
              <a:lnSpc>
                <a:spcPct val="150000"/>
              </a:lnSpc>
            </a:pPr>
            <a:r>
              <a:rPr lang="en-US" dirty="0">
                <a:latin typeface="Times New Roman" panose="02020603050405020304" pitchFamily="18" charset="0"/>
                <a:cs typeface="Times New Roman" panose="02020603050405020304" pitchFamily="18" charset="0"/>
              </a:rPr>
              <a:t>Lastly, it leads to voter apathy. </a:t>
            </a:r>
            <a:endParaRPr lang="en-US" dirty="0" smtClean="0">
              <a:latin typeface="Times New Roman" panose="02020603050405020304" pitchFamily="18" charset="0"/>
              <a:cs typeface="Times New Roman" panose="02020603050405020304" pitchFamily="18" charset="0"/>
            </a:endParaRPr>
          </a:p>
          <a:p>
            <a:pPr>
              <a:lnSpc>
                <a:spcPct val="150000"/>
              </a:lnSpc>
            </a:pPr>
            <a:r>
              <a:rPr lang="en-US" dirty="0" smtClean="0">
                <a:latin typeface="Times New Roman" panose="02020603050405020304" pitchFamily="18" charset="0"/>
                <a:cs typeface="Times New Roman" panose="02020603050405020304" pitchFamily="18" charset="0"/>
              </a:rPr>
              <a:t>Opponents </a:t>
            </a:r>
            <a:r>
              <a:rPr lang="en-US" dirty="0">
                <a:latin typeface="Times New Roman" panose="02020603050405020304" pitchFamily="18" charset="0"/>
                <a:cs typeface="Times New Roman" panose="02020603050405020304" pitchFamily="18" charset="0"/>
              </a:rPr>
              <a:t>of the electoral college point out that the electoral college leads to low voter turnout because they feel that their vote will not in any case count in determining the presidential winner.</a:t>
            </a:r>
          </a:p>
          <a:p>
            <a:pPr>
              <a:lnSpc>
                <a:spcPct val="150000"/>
              </a:lnSpc>
            </a:pPr>
            <a:r>
              <a:rPr lang="en-US" dirty="0">
                <a:latin typeface="Times New Roman" panose="02020603050405020304" pitchFamily="18" charset="0"/>
                <a:cs typeface="Times New Roman" panose="02020603050405020304" pitchFamily="18" charset="0"/>
              </a:rPr>
              <a:t>Therefore, they feel unnecessary and unworthy to cast their vote. </a:t>
            </a:r>
          </a:p>
          <a:p>
            <a:pPr>
              <a:lnSpc>
                <a:spcPct val="150000"/>
              </a:lnSpc>
            </a:pPr>
            <a:r>
              <a:rPr lang="en-US" dirty="0" smtClean="0">
                <a:latin typeface="Times New Roman" panose="02020603050405020304" pitchFamily="18" charset="0"/>
                <a:cs typeface="Times New Roman" panose="02020603050405020304" pitchFamily="18" charset="0"/>
              </a:rPr>
              <a:t>They also see it as a waste of time. </a:t>
            </a:r>
          </a:p>
        </p:txBody>
      </p:sp>
    </p:spTree>
    <p:extLst>
      <p:ext uri="{BB962C8B-B14F-4D97-AF65-F5344CB8AC3E}">
        <p14:creationId xmlns:p14="http://schemas.microsoft.com/office/powerpoint/2010/main" val="9583242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References </a:t>
            </a:r>
            <a:endParaRPr lang="en-US" dirty="0"/>
          </a:p>
        </p:txBody>
      </p:sp>
      <p:sp>
        <p:nvSpPr>
          <p:cNvPr id="3" name="Content Placeholder 2"/>
          <p:cNvSpPr>
            <a:spLocks noGrp="1"/>
          </p:cNvSpPr>
          <p:nvPr>
            <p:ph idx="1"/>
          </p:nvPr>
        </p:nvSpPr>
        <p:spPr>
          <a:xfrm>
            <a:off x="677334" y="2160589"/>
            <a:ext cx="8596668" cy="4697411"/>
          </a:xfrm>
        </p:spPr>
        <p:txBody>
          <a:bodyPr/>
          <a:lstStyle/>
          <a:p>
            <a:pPr>
              <a:lnSpc>
                <a:spcPct val="150000"/>
              </a:lnSpc>
            </a:pPr>
            <a:r>
              <a:rPr lang="en-US" dirty="0">
                <a:latin typeface="Times New Roman" panose="02020603050405020304" pitchFamily="18" charset="0"/>
                <a:cs typeface="Times New Roman" panose="02020603050405020304" pitchFamily="18" charset="0"/>
              </a:rPr>
              <a:t>Amar, A. R. (2007). Some Thoughts on the Electoral College: Past, Present, and Future. Ohio NUL Rev., 33, 467.</a:t>
            </a:r>
          </a:p>
          <a:p>
            <a:pPr>
              <a:lnSpc>
                <a:spcPct val="150000"/>
              </a:lnSpc>
            </a:pPr>
            <a:r>
              <a:rPr lang="en-US" dirty="0">
                <a:latin typeface="Times New Roman" panose="02020603050405020304" pitchFamily="18" charset="0"/>
                <a:cs typeface="Times New Roman" panose="02020603050405020304" pitchFamily="18" charset="0"/>
              </a:rPr>
              <a:t>Edwards III, G. C. (2019). The Faulty Premises of the Electoral College.</a:t>
            </a:r>
          </a:p>
          <a:p>
            <a:pPr>
              <a:lnSpc>
                <a:spcPct val="150000"/>
              </a:lnSpc>
            </a:pPr>
            <a:r>
              <a:rPr lang="en-US" dirty="0">
                <a:latin typeface="Times New Roman" panose="02020603050405020304" pitchFamily="18" charset="0"/>
                <a:cs typeface="Times New Roman" panose="02020603050405020304" pitchFamily="18" charset="0"/>
              </a:rPr>
              <a:t>Edwards III, G. C. (2019). Why the Electoral College is bad for America? Yale University Press.</a:t>
            </a:r>
          </a:p>
          <a:p>
            <a:pPr>
              <a:lnSpc>
                <a:spcPct val="150000"/>
              </a:lnSpc>
            </a:pPr>
            <a:r>
              <a:rPr lang="en-US" dirty="0">
                <a:latin typeface="Times New Roman" panose="02020603050405020304" pitchFamily="18" charset="0"/>
                <a:cs typeface="Times New Roman" panose="02020603050405020304" pitchFamily="18" charset="0"/>
              </a:rPr>
              <a:t>Fortier, J. C. (Ed.). (2020). After the people vote: A guide to the electoral college. AEI Press.</a:t>
            </a:r>
          </a:p>
          <a:p>
            <a:endParaRPr lang="en-US" dirty="0"/>
          </a:p>
        </p:txBody>
      </p:sp>
    </p:spTree>
    <p:extLst>
      <p:ext uri="{BB962C8B-B14F-4D97-AF65-F5344CB8AC3E}">
        <p14:creationId xmlns:p14="http://schemas.microsoft.com/office/powerpoint/2010/main" val="3032897663"/>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125</TotalTime>
  <Words>1464</Words>
  <Application>Microsoft Office PowerPoint</Application>
  <PresentationFormat>Widescreen</PresentationFormat>
  <Paragraphs>55</Paragraphs>
  <Slides>9</Slides>
  <Notes>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Times New Roman</vt:lpstr>
      <vt:lpstr>Trebuchet MS</vt:lpstr>
      <vt:lpstr>Wingdings 3</vt:lpstr>
      <vt:lpstr>Facet</vt:lpstr>
      <vt:lpstr>The Electoral College </vt:lpstr>
      <vt:lpstr>Introduction </vt:lpstr>
      <vt:lpstr>Electoral votes allocated to each state </vt:lpstr>
      <vt:lpstr>The 2016 U.S Presidential Election </vt:lpstr>
      <vt:lpstr>The electoral college undermines democracy </vt:lpstr>
      <vt:lpstr>Clinton vs. Trump in 2016</vt:lpstr>
      <vt:lpstr>Electoral college ignores the will of the people </vt:lpstr>
      <vt:lpstr>Electoral college creates voter apathy</vt:lpstr>
      <vt:lpstr>References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electoral college </dc:title>
  <dc:creator>user</dc:creator>
  <cp:lastModifiedBy>user</cp:lastModifiedBy>
  <cp:revision>27</cp:revision>
  <dcterms:created xsi:type="dcterms:W3CDTF">2021-03-26T15:26:55Z</dcterms:created>
  <dcterms:modified xsi:type="dcterms:W3CDTF">2021-03-26T17:32:08Z</dcterms:modified>
</cp:coreProperties>
</file>